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4" r:id="rId11"/>
    <p:sldId id="270" r:id="rId12"/>
    <p:sldId id="269" r:id="rId13"/>
    <p:sldId id="266" r:id="rId14"/>
    <p:sldId id="267" r:id="rId15"/>
    <p:sldId id="268" r:id="rId16"/>
    <p:sldId id="28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7.png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.svg"/><Relationship Id="rId1" Type="http://schemas.openxmlformats.org/officeDocument/2006/relationships/image" Target="../media/image61.png"/><Relationship Id="rId6" Type="http://schemas.openxmlformats.org/officeDocument/2006/relationships/image" Target="../media/image11.svg"/><Relationship Id="rId5" Type="http://schemas.openxmlformats.org/officeDocument/2006/relationships/image" Target="../media/image101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A953-E985-4874-AEE0-5F4D347660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0461DC-908A-4955-8AF6-6846E2900563}">
      <dgm:prSet/>
      <dgm:spPr/>
      <dgm:t>
        <a:bodyPr/>
        <a:lstStyle/>
        <a:p>
          <a:r>
            <a:rPr lang="es-ES" i="1"/>
            <a:t>Bien, ha explicado los temas siempre mediante llamada online y nos ha facilitado laboratorios virtuales para que la metodología de indagación prevista para esta asignatura se pudiera seguir con normalidad.</a:t>
          </a:r>
          <a:endParaRPr lang="en-US"/>
        </a:p>
      </dgm:t>
    </dgm:pt>
    <dgm:pt modelId="{E364D7F5-6C09-4C29-AE77-E163474CB02C}" type="parTrans" cxnId="{E2AB0567-4057-41E0-8CC2-9553B8B18435}">
      <dgm:prSet/>
      <dgm:spPr/>
      <dgm:t>
        <a:bodyPr/>
        <a:lstStyle/>
        <a:p>
          <a:endParaRPr lang="en-US"/>
        </a:p>
      </dgm:t>
    </dgm:pt>
    <dgm:pt modelId="{4D69BB38-265D-4599-9F49-6E90F2498740}" type="sibTrans" cxnId="{E2AB0567-4057-41E0-8CC2-9553B8B18435}">
      <dgm:prSet/>
      <dgm:spPr/>
      <dgm:t>
        <a:bodyPr/>
        <a:lstStyle/>
        <a:p>
          <a:endParaRPr lang="en-US"/>
        </a:p>
      </dgm:t>
    </dgm:pt>
    <dgm:pt modelId="{E3249562-5182-4142-BCBA-E29A8DF8A2A7}">
      <dgm:prSet/>
      <dgm:spPr/>
      <dgm:t>
        <a:bodyPr/>
        <a:lstStyle/>
        <a:p>
          <a:r>
            <a:rPr lang="es-ES" i="1" dirty="0"/>
            <a:t>El profesor se ha adaptado a la perfección a esta situación, ha dado clases online y además siempre ha estado subiendo material de apoyo a la plataforma. Se ha adaptado también a las tutorías online estando siempre accesible para los alumnos.</a:t>
          </a:r>
          <a:endParaRPr lang="en-US" dirty="0"/>
        </a:p>
      </dgm:t>
    </dgm:pt>
    <dgm:pt modelId="{BC53ACE5-EDB5-49D1-9219-9E54DB2527AF}" type="parTrans" cxnId="{718DA1D4-46CA-4770-912D-B3C7E3BB6515}">
      <dgm:prSet/>
      <dgm:spPr/>
      <dgm:t>
        <a:bodyPr/>
        <a:lstStyle/>
        <a:p>
          <a:endParaRPr lang="en-US"/>
        </a:p>
      </dgm:t>
    </dgm:pt>
    <dgm:pt modelId="{CE126658-2B12-4B09-A884-E87387D99901}" type="sibTrans" cxnId="{718DA1D4-46CA-4770-912D-B3C7E3BB6515}">
      <dgm:prSet/>
      <dgm:spPr/>
      <dgm:t>
        <a:bodyPr/>
        <a:lstStyle/>
        <a:p>
          <a:endParaRPr lang="en-US"/>
        </a:p>
      </dgm:t>
    </dgm:pt>
    <dgm:pt modelId="{6E349117-99A1-4DC7-AD4E-702ADFFA0A1C}">
      <dgm:prSet/>
      <dgm:spPr/>
      <dgm:t>
        <a:bodyPr/>
        <a:lstStyle/>
        <a:p>
          <a:r>
            <a:rPr lang="es-ES" i="1"/>
            <a:t>… videoconferencias que duraban hasta que absolutamente todos los estudiantes lo hubiéramos comprendido, clases de refuerzo y de dudas.</a:t>
          </a:r>
          <a:endParaRPr lang="en-US"/>
        </a:p>
      </dgm:t>
    </dgm:pt>
    <dgm:pt modelId="{D5CC8C96-839D-4281-868B-8EAC8AFEE751}" type="parTrans" cxnId="{B592B0C4-5CA0-410F-AF08-275327E5EA81}">
      <dgm:prSet/>
      <dgm:spPr/>
      <dgm:t>
        <a:bodyPr/>
        <a:lstStyle/>
        <a:p>
          <a:endParaRPr lang="en-US"/>
        </a:p>
      </dgm:t>
    </dgm:pt>
    <dgm:pt modelId="{8FB7D3A3-8E37-4A76-B4C3-C46915826A5B}" type="sibTrans" cxnId="{B592B0C4-5CA0-410F-AF08-275327E5EA81}">
      <dgm:prSet/>
      <dgm:spPr/>
      <dgm:t>
        <a:bodyPr/>
        <a:lstStyle/>
        <a:p>
          <a:endParaRPr lang="en-US"/>
        </a:p>
      </dgm:t>
    </dgm:pt>
    <dgm:pt modelId="{7FB990DF-31FD-4221-93AF-E2395C49FEDF}" type="pres">
      <dgm:prSet presAssocID="{0BA4A953-E985-4874-AEE0-5F4D347660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8CBDD7-2C4B-464E-AE5F-405A33B53173}" type="pres">
      <dgm:prSet presAssocID="{100461DC-908A-4955-8AF6-6846E2900563}" presName="compNode" presStyleCnt="0"/>
      <dgm:spPr/>
    </dgm:pt>
    <dgm:pt modelId="{2CB8105A-3DA5-4B50-A799-977C42CD2973}" type="pres">
      <dgm:prSet presAssocID="{100461DC-908A-4955-8AF6-6846E2900563}" presName="bgRect" presStyleLbl="bgShp" presStyleIdx="0" presStyleCnt="3"/>
      <dgm:spPr/>
    </dgm:pt>
    <dgm:pt modelId="{E42992BB-B964-4685-B929-B96913DCCD6C}" type="pres">
      <dgm:prSet presAssocID="{100461DC-908A-4955-8AF6-6846E29005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icroscopio"/>
        </a:ext>
      </dgm:extLst>
    </dgm:pt>
    <dgm:pt modelId="{E8116378-0DE3-46DB-9697-5E84391BFFF4}" type="pres">
      <dgm:prSet presAssocID="{100461DC-908A-4955-8AF6-6846E2900563}" presName="spaceRect" presStyleCnt="0"/>
      <dgm:spPr/>
    </dgm:pt>
    <dgm:pt modelId="{D0BD6FB2-3413-44AB-B3A9-35CCC8D255EB}" type="pres">
      <dgm:prSet presAssocID="{100461DC-908A-4955-8AF6-6846E290056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BAEB79D-6466-42A4-BCFB-E196751B2604}" type="pres">
      <dgm:prSet presAssocID="{4D69BB38-265D-4599-9F49-6E90F2498740}" presName="sibTrans" presStyleCnt="0"/>
      <dgm:spPr/>
    </dgm:pt>
    <dgm:pt modelId="{3E7C057A-00A4-46A3-87EC-CEB29CB99CF1}" type="pres">
      <dgm:prSet presAssocID="{E3249562-5182-4142-BCBA-E29A8DF8A2A7}" presName="compNode" presStyleCnt="0"/>
      <dgm:spPr/>
    </dgm:pt>
    <dgm:pt modelId="{859D1159-FBE3-45A3-977D-094CC4759D58}" type="pres">
      <dgm:prSet presAssocID="{E3249562-5182-4142-BCBA-E29A8DF8A2A7}" presName="bgRect" presStyleLbl="bgShp" presStyleIdx="1" presStyleCnt="3"/>
      <dgm:spPr/>
    </dgm:pt>
    <dgm:pt modelId="{66EBBD08-3957-4C8F-9D10-B34517ABB5FC}" type="pres">
      <dgm:prSet presAssocID="{E3249562-5182-4142-BCBA-E29A8DF8A2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ibros"/>
        </a:ext>
      </dgm:extLst>
    </dgm:pt>
    <dgm:pt modelId="{3EB71043-E2E6-495F-94D4-C9514DDF8AD4}" type="pres">
      <dgm:prSet presAssocID="{E3249562-5182-4142-BCBA-E29A8DF8A2A7}" presName="spaceRect" presStyleCnt="0"/>
      <dgm:spPr/>
    </dgm:pt>
    <dgm:pt modelId="{D80BF504-CEA1-4BEA-B14C-04EE74352868}" type="pres">
      <dgm:prSet presAssocID="{E3249562-5182-4142-BCBA-E29A8DF8A2A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86D4681-2411-42B1-9D78-D3D5D964BBDE}" type="pres">
      <dgm:prSet presAssocID="{CE126658-2B12-4B09-A884-E87387D99901}" presName="sibTrans" presStyleCnt="0"/>
      <dgm:spPr/>
    </dgm:pt>
    <dgm:pt modelId="{89CC4509-0271-4902-BD03-E446835D9AFD}" type="pres">
      <dgm:prSet presAssocID="{6E349117-99A1-4DC7-AD4E-702ADFFA0A1C}" presName="compNode" presStyleCnt="0"/>
      <dgm:spPr/>
    </dgm:pt>
    <dgm:pt modelId="{CD08F4C6-1C61-41B9-B327-3505CCDE8A41}" type="pres">
      <dgm:prSet presAssocID="{6E349117-99A1-4DC7-AD4E-702ADFFA0A1C}" presName="bgRect" presStyleLbl="bgShp" presStyleIdx="2" presStyleCnt="3"/>
      <dgm:spPr/>
    </dgm:pt>
    <dgm:pt modelId="{9902F7DA-73CD-49F6-9C02-937A077567C5}" type="pres">
      <dgm:prSet presAssocID="{6E349117-99A1-4DC7-AD4E-702ADFFA0A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ula de clases"/>
        </a:ext>
      </dgm:extLst>
    </dgm:pt>
    <dgm:pt modelId="{0D5252CF-FCFF-4235-B650-F4D69A47A28E}" type="pres">
      <dgm:prSet presAssocID="{6E349117-99A1-4DC7-AD4E-702ADFFA0A1C}" presName="spaceRect" presStyleCnt="0"/>
      <dgm:spPr/>
    </dgm:pt>
    <dgm:pt modelId="{78854621-115F-4418-BDAF-75A0B2A873ED}" type="pres">
      <dgm:prSet presAssocID="{6E349117-99A1-4DC7-AD4E-702ADFFA0A1C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718DA1D4-46CA-4770-912D-B3C7E3BB6515}" srcId="{0BA4A953-E985-4874-AEE0-5F4D347660F7}" destId="{E3249562-5182-4142-BCBA-E29A8DF8A2A7}" srcOrd="1" destOrd="0" parTransId="{BC53ACE5-EDB5-49D1-9219-9E54DB2527AF}" sibTransId="{CE126658-2B12-4B09-A884-E87387D99901}"/>
    <dgm:cxn modelId="{B592B0C4-5CA0-410F-AF08-275327E5EA81}" srcId="{0BA4A953-E985-4874-AEE0-5F4D347660F7}" destId="{6E349117-99A1-4DC7-AD4E-702ADFFA0A1C}" srcOrd="2" destOrd="0" parTransId="{D5CC8C96-839D-4281-868B-8EAC8AFEE751}" sibTransId="{8FB7D3A3-8E37-4A76-B4C3-C46915826A5B}"/>
    <dgm:cxn modelId="{9566E201-5843-4C92-96BE-08EBA469D96A}" type="presOf" srcId="{100461DC-908A-4955-8AF6-6846E2900563}" destId="{D0BD6FB2-3413-44AB-B3A9-35CCC8D255EB}" srcOrd="0" destOrd="0" presId="urn:microsoft.com/office/officeart/2018/2/layout/IconVerticalSolidList"/>
    <dgm:cxn modelId="{93608BFF-8C10-40FB-981D-0B2EC2A7E32D}" type="presOf" srcId="{0BA4A953-E985-4874-AEE0-5F4D347660F7}" destId="{7FB990DF-31FD-4221-93AF-E2395C49FEDF}" srcOrd="0" destOrd="0" presId="urn:microsoft.com/office/officeart/2018/2/layout/IconVerticalSolidList"/>
    <dgm:cxn modelId="{E2AB0567-4057-41E0-8CC2-9553B8B18435}" srcId="{0BA4A953-E985-4874-AEE0-5F4D347660F7}" destId="{100461DC-908A-4955-8AF6-6846E2900563}" srcOrd="0" destOrd="0" parTransId="{E364D7F5-6C09-4C29-AE77-E163474CB02C}" sibTransId="{4D69BB38-265D-4599-9F49-6E90F2498740}"/>
    <dgm:cxn modelId="{2EBC83FA-C72E-4B7D-8A2E-07784362F60D}" type="presOf" srcId="{6E349117-99A1-4DC7-AD4E-702ADFFA0A1C}" destId="{78854621-115F-4418-BDAF-75A0B2A873ED}" srcOrd="0" destOrd="0" presId="urn:microsoft.com/office/officeart/2018/2/layout/IconVerticalSolidList"/>
    <dgm:cxn modelId="{0081FEFB-B993-493F-9056-343622FD869D}" type="presOf" srcId="{E3249562-5182-4142-BCBA-E29A8DF8A2A7}" destId="{D80BF504-CEA1-4BEA-B14C-04EE74352868}" srcOrd="0" destOrd="0" presId="urn:microsoft.com/office/officeart/2018/2/layout/IconVerticalSolidList"/>
    <dgm:cxn modelId="{517C8911-55DD-4F3C-BDC0-F4CB819F9C5E}" type="presParOf" srcId="{7FB990DF-31FD-4221-93AF-E2395C49FEDF}" destId="{2C8CBDD7-2C4B-464E-AE5F-405A33B53173}" srcOrd="0" destOrd="0" presId="urn:microsoft.com/office/officeart/2018/2/layout/IconVerticalSolidList"/>
    <dgm:cxn modelId="{24010794-E2F5-4364-BA92-8F64FD338A2D}" type="presParOf" srcId="{2C8CBDD7-2C4B-464E-AE5F-405A33B53173}" destId="{2CB8105A-3DA5-4B50-A799-977C42CD2973}" srcOrd="0" destOrd="0" presId="urn:microsoft.com/office/officeart/2018/2/layout/IconVerticalSolidList"/>
    <dgm:cxn modelId="{8C3F3DBC-3FFE-48C6-98F7-09A4BA48BC7D}" type="presParOf" srcId="{2C8CBDD7-2C4B-464E-AE5F-405A33B53173}" destId="{E42992BB-B964-4685-B929-B96913DCCD6C}" srcOrd="1" destOrd="0" presId="urn:microsoft.com/office/officeart/2018/2/layout/IconVerticalSolidList"/>
    <dgm:cxn modelId="{3F457422-A486-4680-992F-2738988857B5}" type="presParOf" srcId="{2C8CBDD7-2C4B-464E-AE5F-405A33B53173}" destId="{E8116378-0DE3-46DB-9697-5E84391BFFF4}" srcOrd="2" destOrd="0" presId="urn:microsoft.com/office/officeart/2018/2/layout/IconVerticalSolidList"/>
    <dgm:cxn modelId="{312DA88D-4498-4CCD-BC98-0E25C7EC416F}" type="presParOf" srcId="{2C8CBDD7-2C4B-464E-AE5F-405A33B53173}" destId="{D0BD6FB2-3413-44AB-B3A9-35CCC8D255EB}" srcOrd="3" destOrd="0" presId="urn:microsoft.com/office/officeart/2018/2/layout/IconVerticalSolidList"/>
    <dgm:cxn modelId="{4254D3C3-3156-48EF-9B4B-1ED26B99EF5F}" type="presParOf" srcId="{7FB990DF-31FD-4221-93AF-E2395C49FEDF}" destId="{3BAEB79D-6466-42A4-BCFB-E196751B2604}" srcOrd="1" destOrd="0" presId="urn:microsoft.com/office/officeart/2018/2/layout/IconVerticalSolidList"/>
    <dgm:cxn modelId="{CDCC2738-968F-4E62-A2A2-B10A5C47D502}" type="presParOf" srcId="{7FB990DF-31FD-4221-93AF-E2395C49FEDF}" destId="{3E7C057A-00A4-46A3-87EC-CEB29CB99CF1}" srcOrd="2" destOrd="0" presId="urn:microsoft.com/office/officeart/2018/2/layout/IconVerticalSolidList"/>
    <dgm:cxn modelId="{9EF7590F-F8AC-43C0-875C-33AA43ABADE6}" type="presParOf" srcId="{3E7C057A-00A4-46A3-87EC-CEB29CB99CF1}" destId="{859D1159-FBE3-45A3-977D-094CC4759D58}" srcOrd="0" destOrd="0" presId="urn:microsoft.com/office/officeart/2018/2/layout/IconVerticalSolidList"/>
    <dgm:cxn modelId="{35968092-C278-4347-BAFB-5DFA0FE603A4}" type="presParOf" srcId="{3E7C057A-00A4-46A3-87EC-CEB29CB99CF1}" destId="{66EBBD08-3957-4C8F-9D10-B34517ABB5FC}" srcOrd="1" destOrd="0" presId="urn:microsoft.com/office/officeart/2018/2/layout/IconVerticalSolidList"/>
    <dgm:cxn modelId="{B3C19E91-791C-4B97-8A41-1436D883B1D9}" type="presParOf" srcId="{3E7C057A-00A4-46A3-87EC-CEB29CB99CF1}" destId="{3EB71043-E2E6-495F-94D4-C9514DDF8AD4}" srcOrd="2" destOrd="0" presId="urn:microsoft.com/office/officeart/2018/2/layout/IconVerticalSolidList"/>
    <dgm:cxn modelId="{4F5EC2F2-596A-4B88-B4D4-F684881BB908}" type="presParOf" srcId="{3E7C057A-00A4-46A3-87EC-CEB29CB99CF1}" destId="{D80BF504-CEA1-4BEA-B14C-04EE74352868}" srcOrd="3" destOrd="0" presId="urn:microsoft.com/office/officeart/2018/2/layout/IconVerticalSolidList"/>
    <dgm:cxn modelId="{F00B166D-77AE-42F3-BB37-B7FF2632A4D9}" type="presParOf" srcId="{7FB990DF-31FD-4221-93AF-E2395C49FEDF}" destId="{D86D4681-2411-42B1-9D78-D3D5D964BBDE}" srcOrd="3" destOrd="0" presId="urn:microsoft.com/office/officeart/2018/2/layout/IconVerticalSolidList"/>
    <dgm:cxn modelId="{E09C15FF-BF54-45D6-890B-2613078AE336}" type="presParOf" srcId="{7FB990DF-31FD-4221-93AF-E2395C49FEDF}" destId="{89CC4509-0271-4902-BD03-E446835D9AFD}" srcOrd="4" destOrd="0" presId="urn:microsoft.com/office/officeart/2018/2/layout/IconVerticalSolidList"/>
    <dgm:cxn modelId="{1FA909FC-FAE9-4741-8C4E-481E6852470A}" type="presParOf" srcId="{89CC4509-0271-4902-BD03-E446835D9AFD}" destId="{CD08F4C6-1C61-41B9-B327-3505CCDE8A41}" srcOrd="0" destOrd="0" presId="urn:microsoft.com/office/officeart/2018/2/layout/IconVerticalSolidList"/>
    <dgm:cxn modelId="{CFB7E472-D7DF-4456-8908-E8097FC1D4E5}" type="presParOf" srcId="{89CC4509-0271-4902-BD03-E446835D9AFD}" destId="{9902F7DA-73CD-49F6-9C02-937A077567C5}" srcOrd="1" destOrd="0" presId="urn:microsoft.com/office/officeart/2018/2/layout/IconVerticalSolidList"/>
    <dgm:cxn modelId="{6F0F7400-35BF-4032-A23E-5F9EDF4E04A8}" type="presParOf" srcId="{89CC4509-0271-4902-BD03-E446835D9AFD}" destId="{0D5252CF-FCFF-4235-B650-F4D69A47A28E}" srcOrd="2" destOrd="0" presId="urn:microsoft.com/office/officeart/2018/2/layout/IconVerticalSolidList"/>
    <dgm:cxn modelId="{A4CF418D-DD42-4242-BB95-60CAB756C20B}" type="presParOf" srcId="{89CC4509-0271-4902-BD03-E446835D9AFD}" destId="{78854621-115F-4418-BDAF-75A0B2A873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8105A-3DA5-4B50-A799-977C42CD297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992BB-B964-4685-B929-B96913DCCD6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D6FB2-3413-44AB-B3A9-35CCC8D255E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/>
            <a:t>Bien, ha explicado los temas siempre mediante llamada online y nos ha facilitado laboratorios virtuales para que la metodología de indagación prevista para esta asignatura se pudiera seguir con normalidad.</a:t>
          </a:r>
          <a:endParaRPr lang="en-US" sz="2000" kern="1200"/>
        </a:p>
      </dsp:txBody>
      <dsp:txXfrm>
        <a:off x="1435590" y="531"/>
        <a:ext cx="9080009" cy="1242935"/>
      </dsp:txXfrm>
    </dsp:sp>
    <dsp:sp modelId="{859D1159-FBE3-45A3-977D-094CC4759D5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BBD08-3957-4C8F-9D10-B34517ABB5F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BF504-CEA1-4BEA-B14C-04EE7435286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El profesor se ha adaptado a la perfección a esta situación, ha dado clases online y además siempre ha estado subiendo material de apoyo a la plataforma. Se ha adaptado también a las tutorías online estando siempre accesible para los alumnos.</a:t>
          </a:r>
          <a:endParaRPr lang="en-US" sz="2000" kern="1200" dirty="0"/>
        </a:p>
      </dsp:txBody>
      <dsp:txXfrm>
        <a:off x="1435590" y="1554201"/>
        <a:ext cx="9080009" cy="1242935"/>
      </dsp:txXfrm>
    </dsp:sp>
    <dsp:sp modelId="{CD08F4C6-1C61-41B9-B327-3505CCDE8A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2F7DA-73CD-49F6-9C02-937A077567C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54621-115F-4418-BDAF-75A0B2A873E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/>
            <a:t>… videoconferencias que duraban hasta que absolutamente todos los estudiantes lo hubiéramos comprendido, clases de refuerzo y de dudas.</a:t>
          </a:r>
          <a:endParaRPr lang="en-US" sz="20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3ADB90-F7EB-4E05-ACFE-9BE5DE0A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478B72-6F76-4BA4-8A99-68A203FAC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12E8FB-76B1-4896-9B88-D87E9CE9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1F7CFB-5D26-4CEA-BFF8-713D46EB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CD9350-506B-4975-849B-4C6A6D50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66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68FC61-2028-4B9F-9034-7C941A22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0E8870-9C46-4ADE-9774-38BB1A0D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C064DD-11C2-4685-9549-529FA470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CF5723-0E06-4814-B7C7-3C073EE7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7E24A8C-E81B-473B-A5A4-C2B5F2C1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064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9EE0E60-3266-4303-946E-C4DFFB13D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F0D8245-4806-49D4-9889-4BF6E81DE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C663A7-4346-48BA-84A4-D568AF7A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D2EFA4-EF01-47DE-81A8-7B534A2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AD43D0-A6F2-48DF-8CD1-6EEFDF08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6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B51044-F9AA-4FFE-9539-5EC65FF6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316BCA-01E1-4D4B-94BE-122EB209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447DDC-28B4-46CF-AF6B-F039BFD9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B7C97C-9E6B-45BF-B16D-0B27C456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BBFAAA-DBA5-4348-99ED-DF8C2BD7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543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781F63-6098-4A84-A7CB-A82FBD62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7AA2C9-0F4E-46AB-88C3-0D6E6CD9E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682A20-7A34-47FC-952B-919AE107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8933BC-08FB-4055-BA44-EA39C1A3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22A51D-5A3A-46AF-8CBB-7D694B76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715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C5E21-DE85-4A8B-BF72-BE70B148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CAC6D5-9B72-43F7-8557-E1472A3AE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3DB388F-DB25-49D2-AADA-CA92FBA1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321CE94-10B2-461E-8827-8A21EB27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BFD797-3B81-4F4B-89DD-1B7C035E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B6EDDF-8FB1-498C-ABA7-2E5784B6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034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6AA056-9ADD-43C1-9D24-83BC466D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60BFDF-1AA0-4339-ABE1-AD31E64E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8A443DD-FC95-45B5-9B99-0ADC2F63C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B0CB415-4151-491C-B933-973F33C9F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C52BCA2-750F-460F-AF72-8EB6A7404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2E9AB54-11F4-41ED-863B-7EEE187B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FA18F55-2664-4454-A86F-DC6C714A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D54ADA5-58B4-4A71-997F-6210A8B1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138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EF314-4330-4407-A4B6-8D98EACF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0F3C6AB-F4BA-4340-85AD-86105906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F247D58-5D28-41C3-A19F-DAB291BC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C759947-271D-4B42-92CA-B389EB04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984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2F99B87-A46B-4C2D-B809-A6841741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B6E2-7EB7-4FC1-9BE1-9BCEA0DE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D7DB72A-914D-42C2-8AF0-AC9F7678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359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DDBBD4-CCD4-4619-B368-4F426F7E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51E02A-AB48-418B-9E57-F6E9CEA3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236B3A4-9DF1-47FF-978C-896D4F5D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FA0520-9020-4DAF-91F8-05F1ECFF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F7347C2-5118-4B5F-9FAC-C49DD116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DCAA815-4764-453D-91AF-6979722D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34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CBA0A-C708-4759-A34F-121E0D74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1F04CE1-2A65-4A76-802C-E185DF8EC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01FAF0-DA2A-4815-9B1E-05257F67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6B05DEB-CD17-4CA9-B9DF-73C5BFB8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76D250-787C-412E-BD5D-E0183874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0702983-09E9-4B39-A519-617585DA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282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4E2344-7984-423F-92FD-91415464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9CEAB9B-E761-4317-8EB9-894C0B237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8B32ED-C2F8-482B-8A5D-55FDC0537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3188-FA7C-4145-8F10-3CC695961E40}" type="datetimeFigureOut">
              <a:rPr lang="es-ES" smtClean="0"/>
              <a:pPr/>
              <a:t>13/12/2020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D8F562-7642-43DC-83A8-5F9804F15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377890-72EC-436B-95A5-F755A3877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D639-3C0B-4ADD-A963-AF1ACA9DB6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59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3C3C9F-7776-4D45-A899-8E97D714A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Adaptación de la docencia experimental a tiempos de COVID-19 y su evaluación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510751-A906-4C50-97FB-C78868CF6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Miguel Ángel Queiruga Dios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E27CD04-51A1-408B-8B51-AC765373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3" y="245703"/>
            <a:ext cx="2410838" cy="11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D64AEF-9FC5-4FED-8828-F8A26893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Docencia COVID. </a:t>
            </a:r>
            <a:r>
              <a:rPr lang="es-ES" b="1" dirty="0">
                <a:solidFill>
                  <a:srgbClr val="FFFFFF"/>
                </a:solidFill>
              </a:rPr>
              <a:t>Atención a la diversidad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4B27EC-BE91-4E9A-9D35-57A974A6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Dificultades con los contenidos: niveles progresivos, vídeos explicativos online. Tutorías telemáticas.</a:t>
            </a:r>
          </a:p>
          <a:p>
            <a:r>
              <a:rPr lang="es-ES" dirty="0"/>
              <a:t>Dificultades tecnológicas: WhatsApp. </a:t>
            </a:r>
          </a:p>
          <a:p>
            <a:r>
              <a:rPr lang="es-ES" dirty="0"/>
              <a:t>Otras dificultades.</a:t>
            </a:r>
          </a:p>
          <a:p>
            <a:endParaRPr lang="es-ES" dirty="0"/>
          </a:p>
        </p:txBody>
      </p:sp>
      <p:pic>
        <p:nvPicPr>
          <p:cNvPr id="7" name="Marcador de contenido 8" descr="Imagen que contiene luz&#10;&#10;Descripción generada automáticamente">
            <a:extLst>
              <a:ext uri="{FF2B5EF4-FFF2-40B4-BE49-F238E27FC236}">
                <a16:creationId xmlns:a16="http://schemas.microsoft.com/office/drawing/2014/main" xmlns="" id="{273CA063-CD8C-4842-85D4-F744FF14E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945" y="4612486"/>
            <a:ext cx="1411891" cy="20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57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AF157D-FC58-4C85-9438-EF079372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Docencia COVID. </a:t>
            </a:r>
            <a:r>
              <a:rPr lang="es-ES" b="1" dirty="0">
                <a:solidFill>
                  <a:srgbClr val="FFFFFF"/>
                </a:solidFill>
              </a:rPr>
              <a:t>Evaluación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041F47-B2B5-40E3-B7FA-D3238039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Prueba escrita: vía la plataforma Moodle.</a:t>
            </a:r>
          </a:p>
          <a:p>
            <a:r>
              <a:rPr lang="es-ES" dirty="0"/>
              <a:t>Recogida de actividades prácticas.</a:t>
            </a:r>
          </a:p>
          <a:p>
            <a:r>
              <a:rPr lang="es-ES" dirty="0"/>
              <a:t>Recogida de informes finales +  exposición online.</a:t>
            </a:r>
          </a:p>
        </p:txBody>
      </p:sp>
    </p:spTree>
    <p:extLst>
      <p:ext uri="{BB962C8B-B14F-4D97-AF65-F5344CB8AC3E}">
        <p14:creationId xmlns:p14="http://schemas.microsoft.com/office/powerpoint/2010/main" xmlns="" val="301458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3B52D9-A08F-402E-886D-9996CDF1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ES" dirty="0"/>
              <a:t>Resumiendo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6BE1B1-EA47-4C48-A070-A021427A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ES" dirty="0"/>
              <a:t>Fusión de grupos.</a:t>
            </a:r>
          </a:p>
          <a:p>
            <a:r>
              <a:rPr lang="es-ES" dirty="0"/>
              <a:t>¿Cómo estudiar la asignatura?</a:t>
            </a:r>
          </a:p>
          <a:p>
            <a:r>
              <a:rPr lang="es-ES" dirty="0"/>
              <a:t>Adaptación progresiva de los contenidos.</a:t>
            </a:r>
          </a:p>
          <a:p>
            <a:r>
              <a:rPr lang="es-ES" dirty="0"/>
              <a:t>Adaptación de las actividades prácticas.</a:t>
            </a:r>
          </a:p>
          <a:p>
            <a:r>
              <a:rPr lang="es-ES" dirty="0"/>
              <a:t>Refuerzo de las tutorías.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9CBCE05-3D47-47BE-A4CE-28CCA7A98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80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A96BEA-AB56-4C48-8827-01D6CA7C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Apreciación del alumnado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B1CD6C9-3C4E-4F22-B0A7-298C8D3B7415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Mo: Motivación del alumno. La asignatura ha resultado interesante.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Ma: Materiales de la asignatura.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EC: Evaluación continua. Métodos adecuados. Procedimientos justos.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PMo: Percepción del alumnado de la motivación del profesorado hacia la asignatura.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Ca: Percepción de la carga de trabajo.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</a:rPr>
              <a:t>SGP: Satisfacción general labor docente.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35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A1F35B-C8F7-4A5A-9339-7DA4D785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B2D4AD41-40DA-4A81-92F5-B6E3BA1ED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C633C3-C43E-463B-A272-BC040F00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Apreciación del alumnado</a:t>
            </a:r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EAFCCF92-302E-4AFA-BFE2-28E9E126B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4658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760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DDF7470-0000-4AF7-B4D8-58014680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78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DD5AC3-8148-46F0-B674-2371EE1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/>
              <a:t>Apreciación del alumnado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8DB163-E27D-4290-ADB0-08C809C9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ES" sz="1700" i="1"/>
              <a:t>No se ha adaptado demasiado. Sigue siendo igual o más carga de trabajo de la que ya suponía anteriormente.</a:t>
            </a:r>
          </a:p>
        </p:txBody>
      </p:sp>
    </p:spTree>
    <p:extLst>
      <p:ext uri="{BB962C8B-B14F-4D97-AF65-F5344CB8AC3E}">
        <p14:creationId xmlns:p14="http://schemas.microsoft.com/office/powerpoint/2010/main" xmlns="" val="105504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71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ítulo 1">
            <a:extLst>
              <a:ext uri="{FF2B5EF4-FFF2-40B4-BE49-F238E27FC236}">
                <a16:creationId xmlns:a16="http://schemas.microsoft.com/office/drawing/2014/main" xmlns="" id="{2DF4D758-DAAC-44BD-9F9E-3CF0E392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altLang="es-ES"/>
              <a:t>Gracias 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F47855-3C73-499D-AFC1-43CF0B9E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860912"/>
            <a:ext cx="4555700" cy="220882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8442" name="Freeform: Shape 73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43751D-F21E-4967-A97C-458E56689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5" y="3888604"/>
            <a:ext cx="2672864" cy="200286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8435" name="Marcador de contenido 2">
            <a:extLst>
              <a:ext uri="{FF2B5EF4-FFF2-40B4-BE49-F238E27FC236}">
                <a16:creationId xmlns:a16="http://schemas.microsoft.com/office/drawing/2014/main" xmlns="" id="{714BFE11-E9E0-4ED8-95FD-88BE9A72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ES" b="1"/>
              <a:t>Miguel Ángel Queiruga Dios</a:t>
            </a:r>
          </a:p>
          <a:p>
            <a:pPr marL="0" indent="0">
              <a:buNone/>
            </a:pPr>
            <a:r>
              <a:rPr lang="es-ES" altLang="es-ES"/>
              <a:t>maqueiruga@ubu.es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49"/>
    </mc:Choice>
    <mc:Fallback>
      <p:transition spd="slow" advTm="220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93B8A52-4999-4F9C-9B92-41CF63820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DC417C-E174-45EF-89AB-6B15DCF9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Adaptación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84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9C788-AA78-4D67-A3D1-8D2B8F3F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Docencia pre-COVID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EAA839-C817-468A-BD9C-B1BE35C1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Duración de la asignatura: un semestre</a:t>
            </a:r>
          </a:p>
          <a:p>
            <a:r>
              <a:rPr lang="es-ES" dirty="0"/>
              <a:t>Grupos: 2</a:t>
            </a:r>
          </a:p>
          <a:p>
            <a:r>
              <a:rPr lang="es-ES" dirty="0"/>
              <a:t>Alumnado total: 63</a:t>
            </a:r>
          </a:p>
          <a:p>
            <a:r>
              <a:rPr lang="es-ES" dirty="0"/>
              <a:t>Horas teóricas semanales: 2 por grupo</a:t>
            </a:r>
          </a:p>
          <a:p>
            <a:r>
              <a:rPr lang="es-ES" dirty="0"/>
              <a:t>Horas prácticas semanales: 2 por grupo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4457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9C788-AA78-4D67-A3D1-8D2B8F3F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Docencia pre-COVID. </a:t>
            </a:r>
            <a:r>
              <a:rPr lang="es-ES" b="1" dirty="0">
                <a:solidFill>
                  <a:srgbClr val="FFFFFF"/>
                </a:solidFill>
              </a:rPr>
              <a:t>Metodología de trabajo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EAA839-C817-468A-BD9C-B1BE35C1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Contenidos teóricos:</a:t>
            </a:r>
          </a:p>
          <a:p>
            <a:pPr lvl="1"/>
            <a:r>
              <a:rPr lang="es-ES" dirty="0"/>
              <a:t>Clase presencial (magistral)</a:t>
            </a:r>
          </a:p>
          <a:p>
            <a:pPr lvl="1"/>
            <a:r>
              <a:rPr lang="es-ES" dirty="0"/>
              <a:t>Apuntes y materiales de ampliación en la plataforma.</a:t>
            </a:r>
          </a:p>
          <a:p>
            <a:r>
              <a:rPr lang="es-ES" dirty="0"/>
              <a:t>Actividades prácticas:</a:t>
            </a:r>
          </a:p>
          <a:p>
            <a:pPr lvl="1"/>
            <a:r>
              <a:rPr lang="es-ES" dirty="0"/>
              <a:t>Trabajo en pequeños grupos (3-4 personas).</a:t>
            </a:r>
          </a:p>
          <a:p>
            <a:r>
              <a:rPr lang="es-ES" dirty="0"/>
              <a:t>Exposición final: informe + exposición</a:t>
            </a:r>
          </a:p>
        </p:txBody>
      </p:sp>
    </p:spTree>
    <p:extLst>
      <p:ext uri="{BB962C8B-B14F-4D97-AF65-F5344CB8AC3E}">
        <p14:creationId xmlns:p14="http://schemas.microsoft.com/office/powerpoint/2010/main" xmlns="" val="389189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CC81228-CEA3-402B-B8E5-688F5BFA7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BC0916B8-FF7A-4ECB-9FD7-C7668658D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9C788-AA78-4D67-A3D1-8D2B8F3F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Docencia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pre-COVID.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</a:t>
            </a:r>
            <a:endParaRPr lang="en-US" sz="5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C011D4-C95F-4B2E-9A3C-A46DCDE95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9829B8F7-E9D2-43CC-BE8D-7C9D4EF1E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970501"/>
              </p:ext>
            </p:extLst>
          </p:nvPr>
        </p:nvGraphicFramePr>
        <p:xfrm>
          <a:off x="6429672" y="2052650"/>
          <a:ext cx="5145405" cy="2763801"/>
        </p:xfrm>
        <a:graphic>
          <a:graphicData uri="http://schemas.openxmlformats.org/drawingml/2006/table">
            <a:tbl>
              <a:tblPr firstRow="1" firstCol="1" bandRow="1"/>
              <a:tblGrid>
                <a:gridCol w="3823716">
                  <a:extLst>
                    <a:ext uri="{9D8B030D-6E8A-4147-A177-3AD203B41FA5}">
                      <a16:colId xmlns:a16="http://schemas.microsoft.com/office/drawing/2014/main" xmlns="" val="2206914514"/>
                    </a:ext>
                  </a:extLst>
                </a:gridCol>
                <a:gridCol w="1321689">
                  <a:extLst>
                    <a:ext uri="{9D8B030D-6E8A-4147-A177-3AD203B41FA5}">
                      <a16:colId xmlns:a16="http://schemas.microsoft.com/office/drawing/2014/main" xmlns="" val="3166103431"/>
                    </a:ext>
                  </a:extLst>
                </a:gridCol>
              </a:tblGrid>
              <a:tr h="562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 escrita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188973"/>
                  </a:ext>
                </a:extLst>
              </a:tr>
              <a:tr h="110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prácticas (equipos)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739504"/>
                  </a:ext>
                </a:extLst>
              </a:tr>
              <a:tr h="110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 final (equipos)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567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756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529E97A-97C3-40EA-8A04-5C02398D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147435-55BA-45B0-8B64-0EE1B354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s-ES" sz="4800">
                <a:solidFill>
                  <a:srgbClr val="FFFFFF"/>
                </a:solidFill>
              </a:rPr>
              <a:t>Docencia COVID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59FA8C2E-A5A7-4490-927A-7CD58343E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FCE0ED-E789-4C0E-83CB-49823F35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Mantenimiento de los horarios de clase, pero de forma virtual (rutina).</a:t>
            </a:r>
          </a:p>
          <a:p>
            <a:r>
              <a:rPr lang="es-ES" sz="2000">
                <a:solidFill>
                  <a:srgbClr val="FFFFFF"/>
                </a:solidFill>
              </a:rPr>
              <a:t>Mantenimiento de las actividades prácticas (en equipos).</a:t>
            </a:r>
          </a:p>
          <a:p>
            <a:r>
              <a:rPr lang="es-ES" sz="2000">
                <a:solidFill>
                  <a:srgbClr val="FFFFFF"/>
                </a:solidFill>
              </a:rPr>
              <a:t>Mantenimiento del trabajo final (en equipos).</a:t>
            </a:r>
          </a:p>
          <a:p>
            <a:endParaRPr lang="es-ES" sz="2000">
              <a:solidFill>
                <a:srgbClr val="FFFFFF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AE211712-A253-4BCB-9159-5741FD929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914505"/>
              </p:ext>
            </p:extLst>
          </p:nvPr>
        </p:nvGraphicFramePr>
        <p:xfrm>
          <a:off x="3341180" y="3229145"/>
          <a:ext cx="5497449" cy="2763801"/>
        </p:xfrm>
        <a:graphic>
          <a:graphicData uri="http://schemas.openxmlformats.org/drawingml/2006/table">
            <a:tbl>
              <a:tblPr firstRow="1" firstCol="1" bandRow="1"/>
              <a:tblGrid>
                <a:gridCol w="4175760">
                  <a:extLst>
                    <a:ext uri="{9D8B030D-6E8A-4147-A177-3AD203B41FA5}">
                      <a16:colId xmlns:a16="http://schemas.microsoft.com/office/drawing/2014/main" xmlns="" val="2206914514"/>
                    </a:ext>
                  </a:extLst>
                </a:gridCol>
                <a:gridCol w="1321689">
                  <a:extLst>
                    <a:ext uri="{9D8B030D-6E8A-4147-A177-3AD203B41FA5}">
                      <a16:colId xmlns:a16="http://schemas.microsoft.com/office/drawing/2014/main" xmlns="" val="3166103431"/>
                    </a:ext>
                  </a:extLst>
                </a:gridCol>
              </a:tblGrid>
              <a:tr h="562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 escrita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188973"/>
                  </a:ext>
                </a:extLst>
              </a:tr>
              <a:tr h="110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prácticas (equipos)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739504"/>
                  </a:ext>
                </a:extLst>
              </a:tr>
              <a:tr h="110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 final (equipos)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06959" marR="20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567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115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Marcador de contenido 8" descr="Imagen que contiene luz&#10;&#10;Descripción generada automáticamente">
            <a:extLst>
              <a:ext uri="{FF2B5EF4-FFF2-40B4-BE49-F238E27FC236}">
                <a16:creationId xmlns:a16="http://schemas.microsoft.com/office/drawing/2014/main" xmlns="" id="{8A0E3DAA-2D7B-45E3-A6C8-1536C3748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" r="-2" b="-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7D988C-DFD2-4E74-9FB2-A52AA0B2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s-ES" sz="4100"/>
              <a:t>Docencia COVID. </a:t>
            </a:r>
            <a:r>
              <a:rPr lang="es-ES" sz="4100" b="1"/>
              <a:t>Abordaje de los contenidos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37139F-8996-45E8-8C2B-F3D5413FB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s-ES" dirty="0"/>
              <a:t>Agrupamiento de ambas clases.</a:t>
            </a:r>
          </a:p>
          <a:p>
            <a:r>
              <a:rPr lang="es-ES" dirty="0"/>
              <a:t>Clase por videoconferencia: 2 sesiones semanales-2 niveles (progresivo, interactivo). Invitando al alumnado a venir a ambas.</a:t>
            </a:r>
          </a:p>
          <a:p>
            <a:r>
              <a:rPr lang="es-ES" dirty="0"/>
              <a:t>Refuerzo de las tutorías: individual, grupal; por videoconferencia, por correo electrónico.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7856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7D988C-DFD2-4E74-9FB2-A52AA0B2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Docencia COVID. </a:t>
            </a:r>
            <a:r>
              <a:rPr lang="es-ES" b="1" dirty="0">
                <a:solidFill>
                  <a:srgbClr val="FFFFFF"/>
                </a:solidFill>
              </a:rPr>
              <a:t>Materiales elaborados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37139F-8996-45E8-8C2B-F3D5413FB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¿Cómo trabajar la asignatura?</a:t>
            </a:r>
          </a:p>
          <a:p>
            <a:r>
              <a:rPr lang="es-ES" dirty="0"/>
              <a:t>Vídeos explicativos de los fundamentos básicos de cada tema.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920BE84-DADD-49E4-AE97-6E41632E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58" y="4075856"/>
            <a:ext cx="4095990" cy="22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7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7D988C-DFD2-4E74-9FB2-A52AA0B2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sz="3400" dirty="0">
                <a:solidFill>
                  <a:srgbClr val="FFFFFF"/>
                </a:solidFill>
              </a:rPr>
              <a:t>Docencia COVID. </a:t>
            </a:r>
            <a:r>
              <a:rPr lang="es-ES" sz="3400" b="1" dirty="0">
                <a:solidFill>
                  <a:srgbClr val="FFFFFF"/>
                </a:solidFill>
              </a:rPr>
              <a:t>Actividades prácticas/trabajo final</a:t>
            </a:r>
            <a:endParaRPr lang="es-ES" sz="3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37139F-8996-45E8-8C2B-F3D5413FB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Adaptación de actividades prácticas a los recursos disponibles.</a:t>
            </a:r>
          </a:p>
          <a:p>
            <a:r>
              <a:rPr lang="es-ES" dirty="0"/>
              <a:t>Acompañar la entrega con “evidencias”: capturas, fotografía, vídeo.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30457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537</Words>
  <Application>Microsoft Office PowerPoint</Application>
  <PresentationFormat>Personalizado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Adaptación de la docencia experimental a tiempos de COVID-19 y su evaluación</vt:lpstr>
      <vt:lpstr>Adaptación</vt:lpstr>
      <vt:lpstr>Docencia pre-COVID</vt:lpstr>
      <vt:lpstr>Docencia pre-COVID. Metodología de trabajo</vt:lpstr>
      <vt:lpstr>Docencia pre-COVID. Evaluación</vt:lpstr>
      <vt:lpstr>Docencia COVID</vt:lpstr>
      <vt:lpstr>Docencia COVID. Abordaje de los contenidos</vt:lpstr>
      <vt:lpstr>Docencia COVID. Materiales elaborados</vt:lpstr>
      <vt:lpstr>Docencia COVID. Actividades prácticas/trabajo final</vt:lpstr>
      <vt:lpstr>Docencia COVID. Atención a la diversidad</vt:lpstr>
      <vt:lpstr>Docencia COVID. Evaluación</vt:lpstr>
      <vt:lpstr>Resumiendo</vt:lpstr>
      <vt:lpstr>Apreciación del alumnado</vt:lpstr>
      <vt:lpstr>Apreciación del alumnado</vt:lpstr>
      <vt:lpstr>Apreciación del alumnado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Adaptación de la docencia experimental a tiempos de COVID-19 y su evaluación</dc:title>
  <dc:creator>Anónimo</dc:creator>
  <cp:lastModifiedBy>Daniel Aguirre</cp:lastModifiedBy>
  <cp:revision>1</cp:revision>
  <dcterms:created xsi:type="dcterms:W3CDTF">2020-11-18T09:23:24Z</dcterms:created>
  <dcterms:modified xsi:type="dcterms:W3CDTF">2020-12-13T19:10:14Z</dcterms:modified>
</cp:coreProperties>
</file>